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71" r:id="rId4"/>
    <p:sldId id="273" r:id="rId5"/>
    <p:sldId id="284" r:id="rId6"/>
    <p:sldId id="272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2" r:id="rId15"/>
    <p:sldId id="281" r:id="rId16"/>
    <p:sldId id="283" r:id="rId17"/>
    <p:sldId id="28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 snapToObjects="1" showGuides="1">
      <p:cViewPr varScale="1">
        <p:scale>
          <a:sx n="68" d="100"/>
          <a:sy n="68" d="100"/>
        </p:scale>
        <p:origin x="90" y="327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70B395-2DD1-4E0C-AD7F-C33E717CE14B}" type="datetimeFigureOut">
              <a:rPr lang="pt-BR" smtClean="0"/>
              <a:t>11/02/2026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66332-D461-43D9-A1C1-8FF0295CCEC5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8493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890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412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62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55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71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256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377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12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1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391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747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fi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 descr="sPgDD5iDZYoFqMZV-dqRc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25080" t="8511" r="737" b="8403"/>
          <a:stretch>
            <a:fillRect/>
          </a:stretch>
        </p:blipFill>
        <p:spPr>
          <a:xfrm>
            <a:off x="6664962" y="886591"/>
            <a:ext cx="5168449" cy="577611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5993"/>
            <a:ext cx="12192000" cy="1018235"/>
          </a:xfrm>
          <a:solidFill>
            <a:schemeClr val="accent6">
              <a:lumMod val="7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INFLUENZA AVIÁRIA </a:t>
            </a:r>
            <a:b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UM ALERTA EPIDEMIOLÓGICO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588" y="2043953"/>
            <a:ext cx="5737411" cy="2992278"/>
          </a:xfrm>
        </p:spPr>
        <p:txBody>
          <a:bodyPr anchor="ctr"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Doença </a:t>
            </a:r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infecciosa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Sérios </a:t>
            </a:r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prejuízos</a:t>
            </a:r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pt-BR" sz="3200" b="1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Saúde pública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pt-BR" sz="3200" b="1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</a:t>
            </a:r>
            <a:r>
              <a:rPr sz="3200" b="1" dirty="0" err="1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rodução</a:t>
            </a:r>
            <a:r>
              <a:rPr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sz="32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aví</a:t>
            </a:r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c</a:t>
            </a:r>
            <a:r>
              <a:rPr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ola </a:t>
            </a:r>
            <a:endParaRPr lang="pt-BR" sz="32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 descr="manual de uso IDA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0512" y="5352196"/>
            <a:ext cx="3097184" cy="9269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7906" y="1882588"/>
            <a:ext cx="6047626" cy="4745542"/>
          </a:xfrm>
        </p:spPr>
        <p:txBody>
          <a:bodyPr>
            <a:normAutofit/>
          </a:bodyPr>
          <a:lstStyle/>
          <a:p>
            <a:r>
              <a:rPr sz="3200" dirty="0" err="1">
                <a:latin typeface="Century Gothic" panose="020B0502020202020204" pitchFamily="34" charset="0"/>
                <a:cs typeface="Arial" panose="020B0604020202020204" pitchFamily="34" charset="0"/>
              </a:rPr>
              <a:t>Doença</a:t>
            </a:r>
            <a:r>
              <a:rPr sz="3200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viral</a:t>
            </a:r>
            <a:endParaRPr lang="pt-BR" sz="32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pt-BR" sz="3200" i="1" dirty="0" err="1">
                <a:latin typeface="Century Gothic" panose="020B0502020202020204" pitchFamily="34" charset="0"/>
                <a:cs typeface="Arial" panose="020B0604020202020204" pitchFamily="34" charset="0"/>
              </a:rPr>
              <a:t>Orthomyxoviridae</a:t>
            </a:r>
            <a:r>
              <a:rPr lang="pt-BR" sz="3200" i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do tipo A</a:t>
            </a:r>
            <a:endParaRPr lang="pt-BR" sz="3200" i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A</a:t>
            </a:r>
            <a:r>
              <a:rPr sz="32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ves</a:t>
            </a:r>
            <a:r>
              <a:rPr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sz="32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domésticas</a:t>
            </a:r>
            <a:r>
              <a:rPr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 e </a:t>
            </a:r>
            <a:r>
              <a:rPr sz="32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silvestres</a:t>
            </a:r>
            <a:endParaRPr sz="32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Podem infectar </a:t>
            </a:r>
            <a:r>
              <a:rPr sz="32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humanos</a:t>
            </a:r>
            <a:endParaRPr lang="pt-BR" sz="32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Espaço Reservado para Conteúdo 3" descr="EixRW9ddv8jAuJb-AGIWL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0310" r="5387"/>
          <a:stretch>
            <a:fillRect/>
          </a:stretch>
        </p:blipFill>
        <p:spPr>
          <a:xfrm>
            <a:off x="6633882" y="365125"/>
            <a:ext cx="5280212" cy="626300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746223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INFLUENZA AVIÁRIA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4821C-D98B-59D2-782D-C9999C3B4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7E028-A2EE-CF3D-9550-67EB6EB96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790330" cy="1325563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INFLUENZA AVIÁRIA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9841953-B5BB-1BFD-7D34-472305416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7905" y="1936376"/>
            <a:ext cx="7198660" cy="4691753"/>
          </a:xfrm>
        </p:spPr>
        <p:txBody>
          <a:bodyPr anchor="t">
            <a:normAutofit/>
          </a:bodyPr>
          <a:lstStyle/>
          <a:p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Histórico</a:t>
            </a:r>
          </a:p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Peste aviária</a:t>
            </a:r>
          </a:p>
          <a:p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Formas de baixa patogenicidade</a:t>
            </a:r>
          </a:p>
          <a:p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Década de 90 – </a:t>
            </a:r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subtipos</a:t>
            </a:r>
          </a:p>
          <a:p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H5N1 – surtos em animais</a:t>
            </a:r>
          </a:p>
          <a:p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Casos em </a:t>
            </a:r>
            <a:r>
              <a:rPr lang="pt-BR" sz="3200" b="1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humanos</a:t>
            </a:r>
          </a:p>
          <a:p>
            <a:endParaRPr lang="pt-BR" sz="32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8F1B0EAA-48FC-EF3C-789B-31A9779153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86" t="10196" r="4117" b="2353"/>
          <a:stretch>
            <a:fillRect/>
          </a:stretch>
        </p:blipFill>
        <p:spPr>
          <a:xfrm>
            <a:off x="7620024" y="365125"/>
            <a:ext cx="4294072" cy="624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167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20CD2-AAFB-CAE3-8ABB-5BE4D06E5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A343B-24C0-D4BC-1096-24221AE30C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7906" y="1882588"/>
            <a:ext cx="11537576" cy="4745542"/>
          </a:xfrm>
        </p:spPr>
        <p:txBody>
          <a:bodyPr>
            <a:norm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Brasil</a:t>
            </a:r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 – país </a:t>
            </a:r>
            <a:r>
              <a:rPr lang="pt-BR" sz="3200" b="1" dirty="0">
                <a:solidFill>
                  <a:srgbClr val="00B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livre</a:t>
            </a:r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 do vírus de alta patogenicidade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AA1254-36B1-4348-87AB-DF515A18A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732155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INFLUENZA AVIÁRIA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4D1D304-574D-A7E5-CE4E-7B2A354CD4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148"/>
          <a:stretch>
            <a:fillRect/>
          </a:stretch>
        </p:blipFill>
        <p:spPr>
          <a:xfrm>
            <a:off x="277906" y="2628807"/>
            <a:ext cx="6131858" cy="399932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7474B37-7B49-879D-2521-27F197F15C55}"/>
              </a:ext>
            </a:extLst>
          </p:cNvPr>
          <p:cNvSpPr txBox="1">
            <a:spLocks/>
          </p:cNvSpPr>
          <p:nvPr/>
        </p:nvSpPr>
        <p:spPr>
          <a:xfrm>
            <a:off x="6562164" y="2628807"/>
            <a:ext cx="5253317" cy="3864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Montenegro-RS - </a:t>
            </a:r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maio/2025</a:t>
            </a:r>
          </a:p>
          <a:p>
            <a:pPr algn="just"/>
            <a:r>
              <a:rPr lang="pt-BR" b="1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17.000 mil aves afetadas</a:t>
            </a:r>
          </a:p>
          <a:p>
            <a:pPr algn="just"/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Mortalidade - 100%</a:t>
            </a:r>
          </a:p>
          <a:p>
            <a:pPr algn="just"/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Emergência zoossanitária</a:t>
            </a:r>
          </a:p>
          <a:p>
            <a:pPr algn="just"/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Restrições comerciais</a:t>
            </a:r>
          </a:p>
          <a:p>
            <a:pPr algn="just"/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Rastreamento de focos</a:t>
            </a:r>
          </a:p>
        </p:txBody>
      </p:sp>
    </p:spTree>
    <p:extLst>
      <p:ext uri="{BB962C8B-B14F-4D97-AF65-F5344CB8AC3E}">
        <p14:creationId xmlns:p14="http://schemas.microsoft.com/office/powerpoint/2010/main" val="365057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74F0A-DA39-8D51-A47E-4B3C69390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A9E49-6663-99FA-9665-4E034AAC8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718087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INFLUENZA AVIÁRIA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5D9B030-F6D9-6676-8355-DBFE2B4A569F}"/>
              </a:ext>
            </a:extLst>
          </p:cNvPr>
          <p:cNvSpPr txBox="1">
            <a:spLocks/>
          </p:cNvSpPr>
          <p:nvPr/>
        </p:nvSpPr>
        <p:spPr>
          <a:xfrm>
            <a:off x="6562164" y="2628807"/>
            <a:ext cx="5253317" cy="3864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pt-BR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m 8" descr="Garrafa de plástico&#10;&#10;O conteúdo gerado por IA pode estar incorreto.">
            <a:extLst>
              <a:ext uri="{FF2B5EF4-FFF2-40B4-BE49-F238E27FC236}">
                <a16:creationId xmlns:a16="http://schemas.microsoft.com/office/drawing/2014/main" id="{54049557-C369-FAAF-FFF0-175014067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059542"/>
            <a:ext cx="5201376" cy="3496163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DFE3DC03-8B58-1675-ED64-7B2910B08E93}"/>
              </a:ext>
            </a:extLst>
          </p:cNvPr>
          <p:cNvSpPr txBox="1"/>
          <p:nvPr/>
        </p:nvSpPr>
        <p:spPr>
          <a:xfrm>
            <a:off x="894624" y="2428803"/>
            <a:ext cx="30922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Acorizal – MT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PVBR  </a:t>
            </a:r>
          </a:p>
        </p:txBody>
      </p:sp>
    </p:spTree>
    <p:extLst>
      <p:ext uri="{BB962C8B-B14F-4D97-AF65-F5344CB8AC3E}">
        <p14:creationId xmlns:p14="http://schemas.microsoft.com/office/powerpoint/2010/main" val="4015891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E440C-42E9-850A-B93C-17CBE3A44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2824F-8FA7-B901-1A63-7B2A3A1C2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689952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INFLUENZA AVIÁRIA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306" y="1353360"/>
            <a:ext cx="11331388" cy="486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9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39EEE-AD35-1202-5E62-69EFA5637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E04F1-BEC9-C7B5-C9D0-2B7EDB1FDA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7906" y="1882588"/>
            <a:ext cx="4796118" cy="4745542"/>
          </a:xfrm>
        </p:spPr>
        <p:txBody>
          <a:bodyPr>
            <a:normAutofit/>
          </a:bodyPr>
          <a:lstStyle/>
          <a:p>
            <a:pPr algn="just"/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Importância</a:t>
            </a:r>
          </a:p>
          <a:p>
            <a:pPr algn="just"/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Segurança alimentar</a:t>
            </a:r>
          </a:p>
          <a:p>
            <a:pPr algn="just"/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Prejuízos </a:t>
            </a:r>
            <a:r>
              <a:rPr lang="pt-BR" sz="3200" b="1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econômicos</a:t>
            </a:r>
          </a:p>
          <a:p>
            <a:pPr algn="just"/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Abate sanitário</a:t>
            </a:r>
          </a:p>
          <a:p>
            <a:pPr algn="just"/>
            <a:r>
              <a:rPr lang="pt-BR" sz="3200" b="1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Saúde</a:t>
            </a:r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 pública</a:t>
            </a:r>
          </a:p>
          <a:p>
            <a:pPr algn="just"/>
            <a:endParaRPr lang="pt-BR" sz="32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17F117-E427-9CE2-6AF1-23D96FD0F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605546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INFLUENZA AVIÁRIA</a:t>
            </a:r>
          </a:p>
        </p:txBody>
      </p:sp>
      <p:pic>
        <p:nvPicPr>
          <p:cNvPr id="5" name="Espaço Reservado para Conteúdo 4" descr="WhatsApp Image 2025-07-22 at 08.40.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0996" y="1418354"/>
            <a:ext cx="6787888" cy="476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455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4E002-354E-9E34-2FE6-C14243B9D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2AB18E-2E62-C358-C478-B8D02A40B8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7905" y="1882588"/>
            <a:ext cx="11645153" cy="4745542"/>
          </a:xfrm>
        </p:spPr>
        <p:txBody>
          <a:bodyPr>
            <a:normAutofit/>
          </a:bodyPr>
          <a:lstStyle/>
          <a:p>
            <a:pPr algn="just"/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Casos em </a:t>
            </a:r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animais</a:t>
            </a:r>
          </a:p>
          <a:p>
            <a:pPr algn="just"/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Aves domésticas</a:t>
            </a:r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 e </a:t>
            </a:r>
            <a:r>
              <a:rPr lang="pt-BR" sz="3200" b="1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silvestres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C68245-247B-4E7A-172D-5A8C94289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502320" cy="718087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INFLUENZA AVIÁRIA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C50BB51-3478-8897-E265-D2114F895F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3357"/>
          <a:stretch>
            <a:fillRect/>
          </a:stretch>
        </p:blipFill>
        <p:spPr>
          <a:xfrm>
            <a:off x="277904" y="3132202"/>
            <a:ext cx="6051177" cy="349592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B493FB3-92D7-A978-1EEC-48E194F1AC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030" t="16716" r="32059" b="7430"/>
          <a:stretch>
            <a:fillRect/>
          </a:stretch>
        </p:blipFill>
        <p:spPr>
          <a:xfrm>
            <a:off x="6502320" y="365125"/>
            <a:ext cx="5420738" cy="626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326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130AF-CAF8-538D-D61B-E6D32C4D0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9B83D-05A9-4D62-E910-D08FF85BE9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7905" y="1882588"/>
            <a:ext cx="11645153" cy="4745542"/>
          </a:xfrm>
        </p:spPr>
        <p:txBody>
          <a:bodyPr>
            <a:normAutofit/>
          </a:bodyPr>
          <a:lstStyle/>
          <a:p>
            <a:pPr algn="just"/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Sinais</a:t>
            </a:r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 em aves </a:t>
            </a:r>
            <a:endParaRPr lang="pt-BR" sz="32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b="1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Queda da produção de ovos, apatia, dificuldade respiratória, hemorragias, penas eriçadas e morte súbita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E331CB-107A-EA10-2E23-8D6168863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732155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INFLUENZA AVIÁRIA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rcRect r="26345"/>
          <a:stretch>
            <a:fillRect/>
          </a:stretch>
        </p:blipFill>
        <p:spPr>
          <a:xfrm>
            <a:off x="277905" y="3576171"/>
            <a:ext cx="3558990" cy="305792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rcRect l="23006" r="3340"/>
          <a:stretch>
            <a:fillRect/>
          </a:stretch>
        </p:blipFill>
        <p:spPr>
          <a:xfrm>
            <a:off x="3944474" y="3580374"/>
            <a:ext cx="3558990" cy="3013661"/>
          </a:xfrm>
          <a:prstGeom prst="rect">
            <a:avLst/>
          </a:prstGeom>
        </p:spPr>
      </p:pic>
      <p:pic>
        <p:nvPicPr>
          <p:cNvPr id="1026" name="Picture 2" descr="Jornal dos Bairros - Surto de gripe aviária em granja de Montenegro (RS)  resulta na morte de milhares de aves">
            <a:extLst>
              <a:ext uri="{FF2B5EF4-FFF2-40B4-BE49-F238E27FC236}">
                <a16:creationId xmlns:a16="http://schemas.microsoft.com/office/drawing/2014/main" id="{BA113F9B-A795-9E7C-3CB0-D429E43073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1" t="24673" r="23386" b="1604"/>
          <a:stretch>
            <a:fillRect/>
          </a:stretch>
        </p:blipFill>
        <p:spPr bwMode="auto">
          <a:xfrm>
            <a:off x="7664828" y="3580373"/>
            <a:ext cx="4249267" cy="298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927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ABF81-93B8-4224-C659-690ACBCB7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2288B-0DA3-C6A5-C0CF-2450881540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7905" y="1882588"/>
            <a:ext cx="11645153" cy="4745542"/>
          </a:xfrm>
        </p:spPr>
        <p:txBody>
          <a:bodyPr>
            <a:normAutofit/>
          </a:bodyPr>
          <a:lstStyle/>
          <a:p>
            <a:pPr algn="just"/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Casos em </a:t>
            </a:r>
            <a:r>
              <a:rPr lang="pt-BR" sz="3200" b="1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humanos</a:t>
            </a:r>
          </a:p>
          <a:p>
            <a:pPr algn="just"/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Subtipos do vírus que podem infectar humanos</a:t>
            </a:r>
          </a:p>
          <a:p>
            <a:pPr algn="just"/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Primeiro caso confirmado em Hong Kong – 1997</a:t>
            </a:r>
          </a:p>
          <a:p>
            <a:pPr algn="just"/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Geralmente associada a atividade de risco</a:t>
            </a:r>
          </a:p>
          <a:p>
            <a:pPr algn="just"/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Sintomas</a:t>
            </a:r>
          </a:p>
          <a:p>
            <a:pPr algn="just"/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Incluem febre alta, tosse, </a:t>
            </a:r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dificuldade respiratória</a:t>
            </a:r>
          </a:p>
          <a:p>
            <a:pPr algn="just"/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Evolução para pneumonia e síndrome respiratória</a:t>
            </a:r>
          </a:p>
          <a:p>
            <a:pPr algn="just"/>
            <a:r>
              <a:rPr lang="pt-BR" sz="3200" b="1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Sem casos confirmados no Brasil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993627-F3B2-4FB4-4FAC-9B09D72D8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774358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INFLUENZA AVIÁRIA</a:t>
            </a:r>
          </a:p>
        </p:txBody>
      </p:sp>
    </p:spTree>
    <p:extLst>
      <p:ext uri="{BB962C8B-B14F-4D97-AF65-F5344CB8AC3E}">
        <p14:creationId xmlns:p14="http://schemas.microsoft.com/office/powerpoint/2010/main" val="3056880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E582E-813B-5D3D-DABF-001CE78E3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F75CA-1DC8-A722-EBE8-B2F08D791A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7905" y="1882588"/>
            <a:ext cx="11645153" cy="4745542"/>
          </a:xfrm>
        </p:spPr>
        <p:txBody>
          <a:bodyPr>
            <a:normAutofit/>
          </a:bodyPr>
          <a:lstStyle/>
          <a:p>
            <a:pPr algn="just"/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Formas de transmissão</a:t>
            </a:r>
          </a:p>
          <a:p>
            <a:pPr algn="just"/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Vírus se espalha por meio de secreções respiratórias</a:t>
            </a:r>
          </a:p>
          <a:p>
            <a:pPr algn="just"/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Aves infectadas – </a:t>
            </a:r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fezes</a:t>
            </a:r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, secreções nasais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734899-489B-1B75-5032-A9FA65D6F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675884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INFLUENZA AVIÁRIA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3C3C377-2F98-929C-7096-F52CF8B0C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31" y="3792304"/>
            <a:ext cx="5040000" cy="2835000"/>
          </a:xfrm>
          <a:prstGeom prst="rect">
            <a:avLst/>
          </a:prstGeom>
        </p:spPr>
      </p:pic>
      <p:pic>
        <p:nvPicPr>
          <p:cNvPr id="2050" name="Picture 2" descr="Gripe aviária: ministério declara emergência zoossanitária no RS">
            <a:extLst>
              <a:ext uri="{FF2B5EF4-FFF2-40B4-BE49-F238E27FC236}">
                <a16:creationId xmlns:a16="http://schemas.microsoft.com/office/drawing/2014/main" id="{8D924C5F-0BF2-55B4-E35C-BEE3E8135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691" y="3792303"/>
            <a:ext cx="4256401" cy="2835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70189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A98F6-CB54-2258-602C-C067366BB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DC4EE-F9E0-851B-1509-C6FB9D75C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675884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600" b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INFLUENZA AVIÁRIA</a:t>
            </a:r>
            <a:endParaRPr lang="pt-BR" sz="3600" b="1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Espaço Reservado para Conteúdo 4" descr="WhatsApp Image 2025-07-22 at 08.40.12(1)"/>
          <p:cNvPicPr>
            <a:picLocks noGrp="1" noChangeAspect="1"/>
          </p:cNvPicPr>
          <p:nvPr>
            <p:ph idx="1"/>
          </p:nvPr>
        </p:nvPicPr>
        <p:blipFill>
          <a:blip r:embed="rId2"/>
          <a:srcRect l="5023" t="5285" r="4035" b="11897"/>
          <a:stretch>
            <a:fillRect/>
          </a:stretch>
        </p:blipFill>
        <p:spPr>
          <a:xfrm>
            <a:off x="286871" y="1863127"/>
            <a:ext cx="8265459" cy="4629748"/>
          </a:xfr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DF17FE5-9AA6-E7A9-71F5-1B4F16D0A3F9}"/>
              </a:ext>
            </a:extLst>
          </p:cNvPr>
          <p:cNvSpPr txBox="1">
            <a:spLocks/>
          </p:cNvSpPr>
          <p:nvPr/>
        </p:nvSpPr>
        <p:spPr>
          <a:xfrm>
            <a:off x="8695765" y="1882588"/>
            <a:ext cx="3227293" cy="47455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Vírus não é transmitido pelo consumo de carne ou ovos bem cozidos</a:t>
            </a:r>
          </a:p>
        </p:txBody>
      </p:sp>
    </p:spTree>
    <p:extLst>
      <p:ext uri="{BB962C8B-B14F-4D97-AF65-F5344CB8AC3E}">
        <p14:creationId xmlns:p14="http://schemas.microsoft.com/office/powerpoint/2010/main" val="986338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3D9C4-8001-B428-6995-AF9CDF699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08681-139B-DFBC-80E9-1C50BED545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7905" y="1882588"/>
            <a:ext cx="11645153" cy="4745542"/>
          </a:xfrm>
        </p:spPr>
        <p:txBody>
          <a:bodyPr>
            <a:normAutofit/>
          </a:bodyPr>
          <a:lstStyle/>
          <a:p>
            <a:pPr algn="just"/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Diagnóstico</a:t>
            </a:r>
          </a:p>
          <a:p>
            <a:pPr algn="just"/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Observação clínica, histórico e confirmação </a:t>
            </a:r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laboratorial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F42FD0-5B01-2DBA-72D4-91EB89D35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718087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600" b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INFLUENZA AVIÁRIA</a:t>
            </a:r>
            <a:endParaRPr lang="pt-BR" sz="3600" b="1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2C10885-313E-74DA-200B-CA5585ABEA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22" r="9620"/>
          <a:stretch>
            <a:fillRect/>
          </a:stretch>
        </p:blipFill>
        <p:spPr>
          <a:xfrm>
            <a:off x="277905" y="3145965"/>
            <a:ext cx="3838387" cy="348216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657819D-833D-6905-49A1-025E58ABC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7323" y="3145965"/>
            <a:ext cx="3838387" cy="348216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5BBB589-8574-59EC-800C-BECA6A06086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885" r="30131" b="18339"/>
          <a:stretch>
            <a:fillRect/>
          </a:stretch>
        </p:blipFill>
        <p:spPr>
          <a:xfrm>
            <a:off x="8196741" y="3145965"/>
            <a:ext cx="3593726" cy="348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366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89EAC-51A5-99B2-820B-0A02102B1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DC21A-DBA4-74F7-F46B-0F50AE3119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7905" y="1882588"/>
            <a:ext cx="11645153" cy="4745542"/>
          </a:xfrm>
        </p:spPr>
        <p:txBody>
          <a:bodyPr>
            <a:normAutofit/>
          </a:bodyPr>
          <a:lstStyle/>
          <a:p>
            <a:pPr algn="just"/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Diagnóstico</a:t>
            </a:r>
          </a:p>
          <a:p>
            <a:pPr algn="just"/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Observação clínica, histórico e confirmação </a:t>
            </a:r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laboratorial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B08726-83AC-083E-631E-CD9545AD5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816561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600" b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INFLUENZA AVIÁRIA</a:t>
            </a:r>
            <a:endParaRPr lang="pt-BR" sz="3600" b="1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Espaço Reservado para Conteúdo 3"/>
          <p:cNvPicPr>
            <a:picLocks noChangeAspect="1"/>
          </p:cNvPicPr>
          <p:nvPr/>
        </p:nvPicPr>
        <p:blipFill>
          <a:blip r:embed="rId2"/>
          <a:srcRect l="2173" t="12086" r="3696" b="44403"/>
          <a:stretch>
            <a:fillRect/>
          </a:stretch>
        </p:blipFill>
        <p:spPr>
          <a:xfrm>
            <a:off x="268942" y="3048001"/>
            <a:ext cx="11645153" cy="358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8234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DA81E-A3D8-FF50-ECC4-08F78CC17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4B1E9B-6320-BB26-8E02-911E710EF6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7905" y="1882588"/>
            <a:ext cx="7539319" cy="4745542"/>
          </a:xfrm>
        </p:spPr>
        <p:txBody>
          <a:bodyPr>
            <a:norm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Prevenção</a:t>
            </a:r>
          </a:p>
          <a:p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Isolar aviários</a:t>
            </a:r>
          </a:p>
          <a:p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Aves silvestres e roedores</a:t>
            </a:r>
          </a:p>
          <a:p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Entrada de pessoas e veículos</a:t>
            </a:r>
          </a:p>
          <a:p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Higienizar equipamentos e roupas</a:t>
            </a:r>
          </a:p>
          <a:p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Tratar carcaças e resíduos</a:t>
            </a:r>
          </a:p>
          <a:p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Proibida a vacinação no Brasil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1BF426-6A9F-C446-2914-2FCFADDD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732155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600" b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INFLUENZA AVIÁRIA</a:t>
            </a:r>
            <a:endParaRPr lang="pt-BR" sz="3600" b="1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DEF3C6D-9C8F-7FDB-6951-78C315C6B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7225" y="2026423"/>
            <a:ext cx="4105834" cy="460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8842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93905-71CE-D1DF-6EBB-1E9E13782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FCD27-0827-F727-513D-8635F7E55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189694" cy="746223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600" b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INFLUENZA AVIÁRIA</a:t>
            </a:r>
            <a:endParaRPr lang="pt-BR" sz="3600" b="1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84A26B5-0BA9-08D4-9B9E-6DC3BD54A085}"/>
              </a:ext>
            </a:extLst>
          </p:cNvPr>
          <p:cNvSpPr txBox="1">
            <a:spLocks/>
          </p:cNvSpPr>
          <p:nvPr/>
        </p:nvSpPr>
        <p:spPr>
          <a:xfrm>
            <a:off x="277905" y="1882588"/>
            <a:ext cx="7539319" cy="47455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Isolar as aves</a:t>
            </a:r>
          </a:p>
          <a:p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Evitar acesso ao local</a:t>
            </a:r>
          </a:p>
          <a:p>
            <a:r>
              <a:rPr lang="pt-BR" sz="3200" dirty="0">
                <a:latin typeface="Century Gothic" panose="020B0502020202020204" pitchFamily="34" charset="0"/>
                <a:cs typeface="Arial" panose="020B0604020202020204" pitchFamily="34" charset="0"/>
              </a:rPr>
              <a:t>Monitoramento</a:t>
            </a:r>
          </a:p>
          <a:p>
            <a:r>
              <a:rPr lang="pt-BR" sz="3200" b="1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Avisar a Unidade do IDAF</a:t>
            </a:r>
          </a:p>
        </p:txBody>
      </p:sp>
      <p:pic>
        <p:nvPicPr>
          <p:cNvPr id="14" name="Imagem 13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0F777B28-7002-346A-77A5-FE45830606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072" b="25490"/>
          <a:stretch>
            <a:fillRect/>
          </a:stretch>
        </p:blipFill>
        <p:spPr>
          <a:xfrm>
            <a:off x="7189694" y="335289"/>
            <a:ext cx="4724401" cy="6292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1394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4EA9A5-C945-6070-22E0-D0FB4E6C5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B4DB3F-F7C2-23C1-F875-58CF190A3CA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56A4088-4519-2C77-41B0-A922D8E23DE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22DF48A-0D65-EF66-1154-223CB6A79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3961"/>
            <a:ext cx="12234597" cy="688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2606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1228</TotalTime>
  <Words>280</Words>
  <Application>Microsoft Office PowerPoint</Application>
  <PresentationFormat>Widescreen</PresentationFormat>
  <Paragraphs>76</Paragraphs>
  <Slides>17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Century Gothic</vt:lpstr>
      <vt:lpstr>Wingdings</vt:lpstr>
      <vt:lpstr>Tema do Office 2013 - 2022</vt:lpstr>
      <vt:lpstr>INFLUENZA AVIÁRIA  UM ALERTA EPIDEMIOLÓGICO</vt:lpstr>
      <vt:lpstr>INFLUENZA AVIÁRIA</vt:lpstr>
      <vt:lpstr>INFLUENZA AVIÁRIA</vt:lpstr>
      <vt:lpstr>INFLUENZA AVIÁRIA</vt:lpstr>
      <vt:lpstr>INFLUENZA AVIÁRIA</vt:lpstr>
      <vt:lpstr>INFLUENZA AVIÁRIA</vt:lpstr>
      <vt:lpstr>INFLUENZA AVIÁRIA</vt:lpstr>
      <vt:lpstr>INFLUENZA AVIÁRIA</vt:lpstr>
      <vt:lpstr>INFLUENZA AVIÁRIA</vt:lpstr>
      <vt:lpstr>INFLUENZA AVIÁRIA</vt:lpstr>
      <vt:lpstr>INFLUENZA AVIÁRIA</vt:lpstr>
      <vt:lpstr>INFLUENZA AVIÁRIA</vt:lpstr>
      <vt:lpstr>INFLUENZA AVIÁRIA</vt:lpstr>
      <vt:lpstr>INFLUENZA AVIÁRIA</vt:lpstr>
      <vt:lpstr>INFLUENZA AVIÁRIA</vt:lpstr>
      <vt:lpstr>INFLUENZA AVIÁRIA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SAMSUNG</dc:creator>
  <dc:description>generated using python-pptx</dc:description>
  <cp:lastModifiedBy>Everton Arruda</cp:lastModifiedBy>
  <cp:revision>29</cp:revision>
  <dcterms:created xsi:type="dcterms:W3CDTF">2013-01-27T09:14:00Z</dcterms:created>
  <dcterms:modified xsi:type="dcterms:W3CDTF">2026-02-11T16:10:14Z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E66EED2353E948F09DE3B7790CE9B90C_13</vt:lpwstr>
  </property>
  <property fmtid="{D5CDD505-2E9C-101B-9397-08002B2CF9AE}" pid="3" name="KSOProductBuildVer">
    <vt:lpwstr>1046-12.2.0.21931</vt:lpwstr>
  </property>
</Properties>
</file>